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3" r:id="rId2"/>
    <p:sldId id="274" r:id="rId3"/>
    <p:sldId id="275" r:id="rId4"/>
    <p:sldId id="276" r:id="rId5"/>
    <p:sldId id="277" r:id="rId6"/>
    <p:sldId id="278" r:id="rId7"/>
    <p:sldId id="279" r:id="rId8"/>
    <p:sldId id="280" r:id="rId9"/>
  </p:sldIdLst>
  <p:sldSz cx="6858000" cy="9906000" type="A4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EAB0"/>
    <a:srgbClr val="FFE599"/>
    <a:srgbClr val="10386B"/>
    <a:srgbClr val="003B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24" autoAdjust="0"/>
    <p:restoredTop sz="86894" autoAdjust="0"/>
  </p:normalViewPr>
  <p:slideViewPr>
    <p:cSldViewPr>
      <p:cViewPr varScale="1">
        <p:scale>
          <a:sx n="50" d="100"/>
          <a:sy n="50" d="100"/>
        </p:scale>
        <p:origin x="3086" y="6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3216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80AC54-A0FC-47BB-903E-2A6601D3DBFA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54263" y="1279525"/>
            <a:ext cx="23907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0340B-E15A-4F56-B86F-A4E8EF3615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075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「一般版」適用單位：物理治療系、營養系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含碩士班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、動物保健系、語言治療與聽力學系、健康事業管理系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含碩士班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、化妝品應用系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含專科部、碩士班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、美髮造型設計系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含專科部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、幼兒保育系、文化設計與行銷系、運動休閒系、多媒體遊戲發展與應用系、食品科技系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含碩士班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、國際溝通英語系，共計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系 </a:t>
            </a:r>
            <a:r>
              <a:rPr lang="zh-HK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請自行使用表格</a:t>
            </a:r>
            <a:endParaRPr lang="zh-TW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0340B-E15A-4F56-B86F-A4E8EF36150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995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適用單位：老人褔利與長期照顧事業系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含碩士班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、餐旅管理系，共計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系</a:t>
            </a:r>
            <a:r>
              <a:rPr lang="zh-HK" altLang="zh-TW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請自行使用表格</a:t>
            </a:r>
            <a:endParaRPr lang="zh-TW" altLang="zh-TW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0340B-E15A-4F56-B86F-A4E8EF361505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8089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適用單位：護理系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含碩士班、博士班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0340B-E15A-4F56-B86F-A4E8EF361505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832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適用單位：護理系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含碩士班、博士班</a:t>
            </a:r>
            <a:r>
              <a:rPr lang="en-US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0340B-E15A-4F56-B86F-A4E8EF361505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97068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適用單位：學士後護理系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0340B-E15A-4F56-B86F-A4E8EF361505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51214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適用單位：學士後護理系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0340B-E15A-4F56-B86F-A4E8EF361505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9326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適用單位：護理科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0340B-E15A-4F56-B86F-A4E8EF361505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172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zh-TW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適用單位：護理科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0340B-E15A-4F56-B86F-A4E8EF361505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507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9990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08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600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399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10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4153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72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9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334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27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987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圖片 15"/>
          <p:cNvPicPr/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764"/>
            <a:ext cx="6858000" cy="9692236"/>
          </a:xfrm>
          <a:prstGeom prst="rect">
            <a:avLst/>
          </a:prstGeom>
        </p:spPr>
      </p:pic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2BCC2-0CF5-4CC8-A326-FA013B65B705}" type="datetimeFigureOut">
              <a:rPr lang="zh-TW" altLang="en-US" smtClean="0"/>
              <a:t>2026/3/3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6DE61-97D3-40D3-8DC9-C2286297491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Date Placeholder 3"/>
          <p:cNvSpPr txBox="1">
            <a:spLocks/>
          </p:cNvSpPr>
          <p:nvPr userDrawn="1"/>
        </p:nvSpPr>
        <p:spPr>
          <a:xfrm>
            <a:off x="471488" y="9946514"/>
            <a:ext cx="1543050" cy="5713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l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F87E3F2-ADB4-B04B-B478-954CB913A9F0}" type="datetimeFigureOut">
              <a:rPr kumimoji="1" lang="zh-TW" altLang="en-US" sz="900" smtClean="0"/>
              <a:pPr/>
              <a:t>2026/3/3</a:t>
            </a:fld>
            <a:endParaRPr kumimoji="1" lang="zh-TW" altLang="en-US" sz="90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843463" y="9946514"/>
            <a:ext cx="1543050" cy="5713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4CCC989-7220-B040-BC4E-0002034E2B6C}" type="slidenum">
              <a:rPr kumimoji="1" lang="zh-TW" altLang="en-US" sz="900" smtClean="0"/>
              <a:pPr/>
              <a:t>‹#›</a:t>
            </a:fld>
            <a:endParaRPr kumimoji="1" lang="zh-TW" altLang="en-US" sz="900"/>
          </a:p>
        </p:txBody>
      </p:sp>
      <p:grpSp>
        <p:nvGrpSpPr>
          <p:cNvPr id="12" name="群組 11"/>
          <p:cNvGrpSpPr/>
          <p:nvPr userDrawn="1"/>
        </p:nvGrpSpPr>
        <p:grpSpPr>
          <a:xfrm>
            <a:off x="0" y="-159568"/>
            <a:ext cx="6858000" cy="865814"/>
            <a:chOff x="0" y="8413"/>
            <a:chExt cx="6858000" cy="799213"/>
          </a:xfrm>
        </p:grpSpPr>
        <p:sp>
          <p:nvSpPr>
            <p:cNvPr id="13" name="矩形 12"/>
            <p:cNvSpPr/>
            <p:nvPr/>
          </p:nvSpPr>
          <p:spPr>
            <a:xfrm>
              <a:off x="0" y="296387"/>
              <a:ext cx="6858000" cy="511239"/>
            </a:xfrm>
            <a:prstGeom prst="rect">
              <a:avLst/>
            </a:prstGeom>
            <a:solidFill>
              <a:srgbClr val="FFCC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  <p:sp>
          <p:nvSpPr>
            <p:cNvPr id="14" name="矩形 13"/>
            <p:cNvSpPr/>
            <p:nvPr/>
          </p:nvSpPr>
          <p:spPr>
            <a:xfrm>
              <a:off x="0" y="164926"/>
              <a:ext cx="6858000" cy="511239"/>
            </a:xfrm>
            <a:prstGeom prst="rect">
              <a:avLst/>
            </a:prstGeom>
            <a:solidFill>
              <a:srgbClr val="00AC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  <p:sp>
          <p:nvSpPr>
            <p:cNvPr id="15" name="矩形 14"/>
            <p:cNvSpPr/>
            <p:nvPr/>
          </p:nvSpPr>
          <p:spPr>
            <a:xfrm>
              <a:off x="0" y="8413"/>
              <a:ext cx="6858000" cy="502826"/>
            </a:xfrm>
            <a:prstGeom prst="rect">
              <a:avLst/>
            </a:prstGeom>
            <a:solidFill>
              <a:srgbClr val="003B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131200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1"/>
          <p:cNvSpPr txBox="1">
            <a:spLocks/>
          </p:cNvSpPr>
          <p:nvPr/>
        </p:nvSpPr>
        <p:spPr>
          <a:xfrm>
            <a:off x="116632" y="829930"/>
            <a:ext cx="6624736" cy="13867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弘光科技大學</a:t>
            </a:r>
            <a:endParaRPr lang="en-US" altLang="zh-TW" sz="2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大專校院教學品保服務計畫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實地評鑑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日程表</a:t>
            </a:r>
            <a:endParaRPr lang="zh-TW" altLang="en-US" sz="2600" dirty="0">
              <a:solidFill>
                <a:srgbClr val="10386B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16011" y="2144688"/>
            <a:ext cx="6225090" cy="84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受評單位：○○</a:t>
            </a: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</a:t>
            </a:r>
            <a:r>
              <a:rPr lang="en-US" altLang="zh-TW" sz="135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全名</a:t>
            </a:r>
            <a:r>
              <a:rPr lang="en-US" altLang="zh-TW" sz="135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135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　　間</a:t>
            </a: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03</a:t>
            </a: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月○○日</a:t>
            </a:r>
            <a: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星期○</a:t>
            </a:r>
            <a:r>
              <a:rPr lang="en-US" altLang="zh-TW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                 </a:t>
            </a:r>
          </a:p>
          <a:p>
            <a:pPr>
              <a:spcBef>
                <a:spcPts val="400"/>
              </a:spcBef>
            </a:pP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    　點：○棟○○○大樓○樓○○○室</a:t>
            </a:r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662649"/>
              </p:ext>
            </p:extLst>
          </p:nvPr>
        </p:nvGraphicFramePr>
        <p:xfrm>
          <a:off x="395897" y="2985944"/>
          <a:ext cx="6065318" cy="581992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42204">
                  <a:extLst>
                    <a:ext uri="{9D8B030D-6E8A-4147-A177-3AD203B41FA5}">
                      <a16:colId xmlns:a16="http://schemas.microsoft.com/office/drawing/2014/main" val="557755337"/>
                    </a:ext>
                  </a:extLst>
                </a:gridCol>
                <a:gridCol w="2046883">
                  <a:extLst>
                    <a:ext uri="{9D8B030D-6E8A-4147-A177-3AD203B41FA5}">
                      <a16:colId xmlns:a16="http://schemas.microsoft.com/office/drawing/2014/main" val="4094253744"/>
                    </a:ext>
                  </a:extLst>
                </a:gridCol>
                <a:gridCol w="3176231">
                  <a:extLst>
                    <a:ext uri="{9D8B030D-6E8A-4147-A177-3AD203B41FA5}">
                      <a16:colId xmlns:a16="http://schemas.microsoft.com/office/drawing/2014/main" val="1572933454"/>
                    </a:ext>
                  </a:extLst>
                </a:gridCol>
              </a:tblGrid>
              <a:tr h="234000">
                <a:tc>
                  <a:txBody>
                    <a:bodyPr/>
                    <a:lstStyle/>
                    <a:p>
                      <a:pPr marL="5715" marR="444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時間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工作項目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說明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20435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09:00-09:30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評鑑委員到校</a:t>
                      </a:r>
                    </a:p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評鑑委員預備會議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委員到校先行溝通</a:t>
                      </a:r>
                    </a:p>
                    <a:p>
                      <a:pPr marL="72000" marR="8255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參閱及討論待釐清事項之回復</a:t>
                      </a:r>
                    </a:p>
                    <a:p>
                      <a:pPr marL="72000" marR="8255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確認日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進修部晤談名單</a:t>
                      </a:r>
                    </a:p>
                    <a:p>
                      <a:pPr marL="72000" marR="8255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確認觀摩課程及教學設備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598293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09:30-10:30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受評單位簡報及QA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受評單位簡報及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QA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含進修部及所有學制概況簡報）</a:t>
                      </a:r>
                    </a:p>
                    <a:p>
                      <a:pPr marL="72000" marR="8255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待釐清事項補充說明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401216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10:30-12:00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查閱資料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進行查閱評鑑相關佐證資料（日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進修部資料）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4948431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12:00-13:00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午餐及討論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82550" algn="ctr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108397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13:00-14:00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教學觀摩與設施參訪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參觀教學活動與設施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2174281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14:00-15:30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教師與行政人員代表或系所主管晤談</a:t>
                      </a: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評鑑委員與教師、行政人員及學生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818490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15:30-16:00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學校補充說明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資料查證與確認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受評單位就評鑑佐證資料進行補充說明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評鑑委員可就內容有疑義者與受評單位溝通、釐清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3500014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16:00-16:30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(一)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8479938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16:30-17:00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評鑑委員與受評單位進行雙向溝通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198402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17:00-18:00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(二)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評鑑委員進行討論與撰寫報告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必要時，評鑑委員得就有疑異處再與受評單位進行</a:t>
                      </a:r>
                      <a:r>
                        <a:rPr lang="zh-TW" sz="9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溝通</a:t>
                      </a:r>
                      <a:r>
                        <a:rPr lang="zh-TW" altLang="en-US" sz="9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、</a:t>
                      </a:r>
                      <a:r>
                        <a:rPr lang="zh-TW" sz="9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釐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3786281"/>
                  </a:ext>
                </a:extLst>
              </a:tr>
              <a:tr h="234000">
                <a:tc gridSpan="3">
                  <a:txBody>
                    <a:bodyPr/>
                    <a:lstStyle/>
                    <a:p>
                      <a:pPr marL="1397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b="1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進修部評鑑日程表</a:t>
                      </a:r>
                      <a:r>
                        <a:rPr lang="en-US" sz="950" b="1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950" b="1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設有進修部單位適用</a:t>
                      </a:r>
                      <a:r>
                        <a:rPr lang="en-US" sz="950" b="1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398252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18:00-18:40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晚餐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907895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18:40-19:30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進修部資料查閱</a:t>
                      </a: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教學觀摩與設施參訪</a:t>
                      </a: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進修部資料查閱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含詢答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  <a:p>
                      <a:pPr marL="72000" marR="8255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參觀教學活動與設施</a:t>
                      </a:r>
                    </a:p>
                    <a:p>
                      <a:pPr marL="72000" marR="8255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進修部畢業生代表進行晤談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4931784"/>
                  </a:ext>
                </a:extLst>
              </a:tr>
              <a:tr h="234000">
                <a:tc rowSpan="2">
                  <a:txBody>
                    <a:bodyPr/>
                    <a:lstStyle/>
                    <a:p>
                      <a:pPr marL="13779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19:30-20:00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(三)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評鑑委員進行討論與撰寫報告</a:t>
                      </a:r>
                    </a:p>
                    <a:p>
                      <a:pPr marL="72000" marR="8255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必要時，評鑑委員得就有疑義處再與受評單位進行溝通</a:t>
                      </a:r>
                      <a:r>
                        <a:rPr lang="zh-TW" sz="9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、釐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417831"/>
                  </a:ext>
                </a:extLst>
              </a:tr>
              <a:tr h="234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視需要辦理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必要時，評鑑委員及受評單位得進行雙向溝通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9472714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5715" marR="190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賦歸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評鑑委員離校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30861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7705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28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699350"/>
              </p:ext>
            </p:extLst>
          </p:nvPr>
        </p:nvGraphicFramePr>
        <p:xfrm>
          <a:off x="396000" y="3008784"/>
          <a:ext cx="6066000" cy="58334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42400">
                  <a:extLst>
                    <a:ext uri="{9D8B030D-6E8A-4147-A177-3AD203B41FA5}">
                      <a16:colId xmlns:a16="http://schemas.microsoft.com/office/drawing/2014/main" val="62481182"/>
                    </a:ext>
                  </a:extLst>
                </a:gridCol>
                <a:gridCol w="2048400">
                  <a:extLst>
                    <a:ext uri="{9D8B030D-6E8A-4147-A177-3AD203B41FA5}">
                      <a16:colId xmlns:a16="http://schemas.microsoft.com/office/drawing/2014/main" val="572923109"/>
                    </a:ext>
                  </a:extLst>
                </a:gridCol>
                <a:gridCol w="3175200">
                  <a:extLst>
                    <a:ext uri="{9D8B030D-6E8A-4147-A177-3AD203B41FA5}">
                      <a16:colId xmlns:a16="http://schemas.microsoft.com/office/drawing/2014/main" val="1200935383"/>
                    </a:ext>
                  </a:extLst>
                </a:gridCol>
              </a:tblGrid>
              <a:tr h="210133">
                <a:tc>
                  <a:txBody>
                    <a:bodyPr/>
                    <a:lstStyle/>
                    <a:p>
                      <a:pPr marL="5715" marR="444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時間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工作項目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說明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058959"/>
                  </a:ext>
                </a:extLst>
              </a:tr>
              <a:tr h="741302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09:00-09:30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評鑑委員到校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評鑑委員預備會議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委員到校先行溝通</a:t>
                      </a:r>
                    </a:p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參閱及討論待釐清事項之回復</a:t>
                      </a:r>
                    </a:p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確認日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進修部晤談名單</a:t>
                      </a:r>
                    </a:p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確認觀摩課程及教學設備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710340"/>
                  </a:ext>
                </a:extLst>
              </a:tr>
              <a:tr h="370651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09:30-10:30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受評單位簡報及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QA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受評單位簡報及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QA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（含進修部及所有學制概況簡報）</a:t>
                      </a:r>
                    </a:p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待釐清事項補充說明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394750"/>
                  </a:ext>
                </a:extLst>
              </a:tr>
              <a:tr h="210133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10:30-11:30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教學觀摩與設施參訪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參觀教學活動與設施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6131162"/>
                  </a:ext>
                </a:extLst>
              </a:tr>
              <a:tr h="210133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11:30-12:00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查閱資料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進行查閱評鑑相關佐證資料（日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進修部資料）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351892"/>
                  </a:ext>
                </a:extLst>
              </a:tr>
              <a:tr h="210133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12:00-13:00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午餐及討論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95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010972"/>
                  </a:ext>
                </a:extLst>
              </a:tr>
              <a:tr h="210133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13:00-14:00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查閱資料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  <a:tabLst>
                          <a:tab pos="2773045" algn="l"/>
                        </a:tabLs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進行查閱評鑑相關佐證資料（日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進修部資料）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761627"/>
                  </a:ext>
                </a:extLst>
              </a:tr>
              <a:tr h="370651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14:00-15:30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教師與行政人員代表或系所主管晤談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畢業生代表晤談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  <a:tabLst>
                          <a:tab pos="2773045" algn="l"/>
                        </a:tabLs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評鑑委員與教師、行政人員及學生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畢業生代表晤談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8737432"/>
                  </a:ext>
                </a:extLst>
              </a:tr>
              <a:tr h="370651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15:30-16:00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學校補充說明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資料查證與確認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  <a:tabLst>
                          <a:tab pos="2773045" algn="l"/>
                        </a:tabLs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受評單位就評鑑佐證資料進行補充說明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  <a:tabLst>
                          <a:tab pos="2773045" algn="l"/>
                        </a:tabLs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評鑑委員可就內容有疑義者與受評單位溝通、釐清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203999"/>
                  </a:ext>
                </a:extLst>
              </a:tr>
              <a:tr h="210133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16:00-16:30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(一)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  <a:tabLst>
                          <a:tab pos="2773045" algn="l"/>
                        </a:tabLs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en-US" sz="950" kern="1200" dirty="0" err="1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評鑑委員進行討論</a:t>
                      </a:r>
                      <a:endParaRPr lang="zh-TW" sz="95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4492020"/>
                  </a:ext>
                </a:extLst>
              </a:tr>
              <a:tr h="210133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16:30-17:00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  <a:tabLst>
                          <a:tab pos="2773045" algn="l"/>
                        </a:tabLs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評鑑委員與受評單位進行雙向溝通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409972"/>
                  </a:ext>
                </a:extLst>
              </a:tr>
              <a:tr h="555977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17:00-18:00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(二)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  <a:tabLst>
                          <a:tab pos="2773045" algn="l"/>
                        </a:tabLs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評鑑委員進行討論與撰寫報告</a:t>
                      </a:r>
                    </a:p>
                    <a:p>
                      <a:pPr marL="72000" marR="80645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  <a:tabLst>
                          <a:tab pos="2773045" algn="l"/>
                        </a:tabLs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必要時，評鑑委員得就有疑異處再與受評單位進行溝通、釐清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342293"/>
                  </a:ext>
                </a:extLst>
              </a:tr>
              <a:tr h="210133">
                <a:tc gridSpan="3">
                  <a:txBody>
                    <a:bodyPr/>
                    <a:lstStyle/>
                    <a:p>
                      <a:pPr marL="1397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b="1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進修部評鑑日程表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950" b="1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設有進修部單位適用</a:t>
                      </a:r>
                      <a:r>
                        <a:rPr lang="en-US" sz="950" b="1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950" b="1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2967850"/>
                  </a:ext>
                </a:extLst>
              </a:tr>
              <a:tr h="210133">
                <a:tc>
                  <a:txBody>
                    <a:bodyPr/>
                    <a:lstStyle/>
                    <a:p>
                      <a:pPr marL="508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18:00-18:40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794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晚餐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985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95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751476"/>
                  </a:ext>
                </a:extLst>
              </a:tr>
              <a:tr h="555977">
                <a:tc>
                  <a:txBody>
                    <a:bodyPr/>
                    <a:lstStyle/>
                    <a:p>
                      <a:pPr marL="508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18:40-19:30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進修部資料查閱</a:t>
                      </a: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教學觀摩與設施參訪</a:t>
                      </a: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進修部資料查閱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含詢答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95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  <a:p>
                      <a:pPr marL="72000" marR="8255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參觀教學活動與設施</a:t>
                      </a:r>
                    </a:p>
                    <a:p>
                      <a:pPr marL="72000" marR="8382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評鑑委員與學生</a:t>
                      </a: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進修部畢業生代表進行晤談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84102"/>
                  </a:ext>
                </a:extLst>
              </a:tr>
              <a:tr h="555977">
                <a:tc rowSpan="2"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19:30-20:00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(三)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382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評鑑委員進行討論與撰寫報告</a:t>
                      </a:r>
                    </a:p>
                    <a:p>
                      <a:pPr marL="72000" marR="8382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必要時，評鑑委員得就有疑義處再與受評單位進行溝通、釐清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7886176"/>
                  </a:ext>
                </a:extLst>
              </a:tr>
              <a:tr h="21013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視需要辦理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382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必要時，評鑑委員及受評單位得進行雙向溝通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5407036"/>
                  </a:ext>
                </a:extLst>
              </a:tr>
              <a:tr h="210133">
                <a:tc>
                  <a:txBody>
                    <a:bodyPr/>
                    <a:lstStyle/>
                    <a:p>
                      <a:pPr marL="5080" marR="127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賦歸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評鑑委員離校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308610" algn="ctr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07672"/>
                  </a:ext>
                </a:extLst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316455" y="2144688"/>
            <a:ext cx="6225090" cy="84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受評單位：○○</a:t>
            </a: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</a:t>
            </a:r>
            <a:r>
              <a:rPr lang="en-US" altLang="zh-TW" sz="135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全名</a:t>
            </a:r>
            <a:r>
              <a:rPr lang="en-US" altLang="zh-TW" sz="1350" dirty="0" smtClean="0">
                <a:solidFill>
                  <a:schemeClr val="bg1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en-US" altLang="zh-TW" sz="1350" dirty="0">
              <a:solidFill>
                <a:schemeClr val="bg1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　　間</a:t>
            </a: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03</a:t>
            </a: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26</a:t>
            </a: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星期四</a:t>
            </a:r>
            <a:r>
              <a:rPr lang="en-US" altLang="zh-TW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                 </a:t>
            </a:r>
          </a:p>
          <a:p>
            <a:pPr>
              <a:spcBef>
                <a:spcPts val="400"/>
              </a:spcBef>
            </a:pPr>
            <a:r>
              <a:rPr lang="zh-TW" altLang="en-US" sz="135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    　點：○棟○○○大樓○樓○○○室</a:t>
            </a:r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標題 1"/>
          <p:cNvSpPr txBox="1">
            <a:spLocks/>
          </p:cNvSpPr>
          <p:nvPr/>
        </p:nvSpPr>
        <p:spPr>
          <a:xfrm>
            <a:off x="116632" y="829930"/>
            <a:ext cx="6624736" cy="13867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弘光科技大學</a:t>
            </a:r>
            <a:endParaRPr lang="en-US" altLang="zh-TW" sz="2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大專校院教學品保服務計畫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實地評鑑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日程表</a:t>
            </a:r>
            <a:endParaRPr lang="zh-TW" altLang="en-US" sz="2600" dirty="0">
              <a:solidFill>
                <a:srgbClr val="10386B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635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32656" y="2288704"/>
            <a:ext cx="6225090" cy="818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受評單位：護理</a:t>
            </a:r>
            <a:r>
              <a:rPr lang="zh-TW" altLang="en-US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含碩士班、博士班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350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　　間：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 </a:t>
            </a:r>
            <a:r>
              <a:rPr lang="en-US" altLang="zh-TW" sz="1350" b="1" kern="0" dirty="0" err="1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DAY1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) 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03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19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星期四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en-US" altLang="zh-TW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 </a:t>
            </a:r>
            <a:r>
              <a:rPr lang="zh-TW" altLang="en-US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</a:t>
            </a:r>
            <a:r>
              <a:rPr lang="zh-TW" altLang="en-US" sz="135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場域</a:t>
            </a:r>
            <a:r>
              <a:rPr lang="zh-TW" altLang="en-US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評鑑 </a:t>
            </a:r>
            <a:r>
              <a:rPr lang="en-US" altLang="zh-TW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endParaRPr lang="en-US" altLang="zh-TW" sz="1350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　　點：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棟護理大樓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會議室及實習場域地點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970940"/>
              </p:ext>
            </p:extLst>
          </p:nvPr>
        </p:nvGraphicFramePr>
        <p:xfrm>
          <a:off x="396000" y="3152800"/>
          <a:ext cx="6066000" cy="57255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42400">
                  <a:extLst>
                    <a:ext uri="{9D8B030D-6E8A-4147-A177-3AD203B41FA5}">
                      <a16:colId xmlns:a16="http://schemas.microsoft.com/office/drawing/2014/main" val="2548549535"/>
                    </a:ext>
                  </a:extLst>
                </a:gridCol>
                <a:gridCol w="2048400">
                  <a:extLst>
                    <a:ext uri="{9D8B030D-6E8A-4147-A177-3AD203B41FA5}">
                      <a16:colId xmlns:a16="http://schemas.microsoft.com/office/drawing/2014/main" val="4216591085"/>
                    </a:ext>
                  </a:extLst>
                </a:gridCol>
                <a:gridCol w="3175200">
                  <a:extLst>
                    <a:ext uri="{9D8B030D-6E8A-4147-A177-3AD203B41FA5}">
                      <a16:colId xmlns:a16="http://schemas.microsoft.com/office/drawing/2014/main" val="3744444296"/>
                    </a:ext>
                  </a:extLst>
                </a:gridCol>
              </a:tblGrid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時間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工作項目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說明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7963314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09:00-9:10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評鑑委員到校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評鑑委員預備會議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委員到校先行溝通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確認實習晤談名單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3914566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09:10-9:30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受評單位簡報及QA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30480" indent="0" algn="just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受評單位針對實習內容及現況進行說明</a:t>
                      </a:r>
                      <a:r>
                        <a:rPr lang="zh-TW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及</a:t>
                      </a: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QA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989015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09:30-12:00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臨床實習場域進行訪評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進行訪評、查閱相關資料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參訪實習設施、教學觀摩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評鑑委員與實習教師、實習場域代表及實習學生代表晤談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資料查證與確認、實習單位補充說明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6525297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12:00-13:00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午餐及討論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868145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13:00-15:30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臨床實習場域進行訪評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進行訪評、查閱相關資料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參訪實習設施、教學觀摩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評鑑委員與實習教師、實習場域代表及實習學生代表晤談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資料查證與確認、實習單位補充說明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5031837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15:30-16:00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(一)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060547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16:00-16:30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視需要辦理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評鑑委員與受評單位進行雙向溝通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9301972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16:30-18:00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(二)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評鑑委員進行討論與撰寫報告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必要時，評鑑委員得就有疑義處再與受評單位進行溝通、釐清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1009106"/>
                  </a:ext>
                </a:extLst>
              </a:tr>
              <a:tr h="234000">
                <a:tc gridSpan="3">
                  <a:txBody>
                    <a:bodyPr/>
                    <a:lstStyle/>
                    <a:p>
                      <a:pPr marL="72000" indent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進修部評鑑日程表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7653827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18:00-18:40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晚餐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825249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18:40-19:30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進修部資料查閱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教學觀摩與設施參訪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進修部資料查閱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含詢答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參觀教學活動與設施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進修部畢業生代表進行晤談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0805364"/>
                  </a:ext>
                </a:extLst>
              </a:tr>
              <a:tr h="234000">
                <a:tc rowSpan="2"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19:30-20:00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(三)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評鑑委員進行討論與撰寫報告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必要時，評鑑委員得就有疑義處再與受評單位進行溝通、釐清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2818421"/>
                  </a:ext>
                </a:extLst>
              </a:tr>
              <a:tr h="2340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視需要辦理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必要時，評鑑委員及受評單位得進行雙向溝通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839259"/>
                  </a:ext>
                </a:extLst>
              </a:tr>
              <a:tr h="234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賦歸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評鑑委員離校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217577"/>
                  </a:ext>
                </a:extLst>
              </a:tr>
            </a:tbl>
          </a:graphicData>
        </a:graphic>
      </p:graphicFrame>
      <p:sp>
        <p:nvSpPr>
          <p:cNvPr id="8" name="標題 1"/>
          <p:cNvSpPr txBox="1">
            <a:spLocks/>
          </p:cNvSpPr>
          <p:nvPr/>
        </p:nvSpPr>
        <p:spPr>
          <a:xfrm>
            <a:off x="116632" y="829930"/>
            <a:ext cx="6624736" cy="13867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弘光科技大學</a:t>
            </a:r>
            <a:endParaRPr lang="en-US" altLang="zh-TW" sz="2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大專校院教學品保服務計畫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實地評鑑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日程表</a:t>
            </a:r>
            <a:endParaRPr lang="zh-TW" altLang="en-US" sz="2600" dirty="0">
              <a:solidFill>
                <a:srgbClr val="10386B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8691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16011" y="2288704"/>
            <a:ext cx="6225090" cy="84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受評單位：護理</a:t>
            </a:r>
            <a:r>
              <a:rPr lang="zh-TW" altLang="en-US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含碩士班、博士班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350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　　間：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 </a:t>
            </a:r>
            <a:r>
              <a:rPr lang="en-US" altLang="zh-TW" sz="1350" b="1" kern="0" dirty="0" err="1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DAY2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) 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03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星期五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en-US" altLang="zh-TW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350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　　點：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棟護理大樓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</a:t>
            </a:r>
            <a:r>
              <a:rPr lang="zh-TW" altLang="en-US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</a:t>
            </a:r>
            <a:endParaRPr lang="zh-TW" altLang="en-US" sz="1350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104701"/>
              </p:ext>
            </p:extLst>
          </p:nvPr>
        </p:nvGraphicFramePr>
        <p:xfrm>
          <a:off x="395556" y="3129960"/>
          <a:ext cx="6066000" cy="557052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42400">
                  <a:extLst>
                    <a:ext uri="{9D8B030D-6E8A-4147-A177-3AD203B41FA5}">
                      <a16:colId xmlns:a16="http://schemas.microsoft.com/office/drawing/2014/main" val="3334847416"/>
                    </a:ext>
                  </a:extLst>
                </a:gridCol>
                <a:gridCol w="2048400">
                  <a:extLst>
                    <a:ext uri="{9D8B030D-6E8A-4147-A177-3AD203B41FA5}">
                      <a16:colId xmlns:a16="http://schemas.microsoft.com/office/drawing/2014/main" val="865872937"/>
                    </a:ext>
                  </a:extLst>
                </a:gridCol>
                <a:gridCol w="3175200">
                  <a:extLst>
                    <a:ext uri="{9D8B030D-6E8A-4147-A177-3AD203B41FA5}">
                      <a16:colId xmlns:a16="http://schemas.microsoft.com/office/drawing/2014/main" val="791060258"/>
                    </a:ext>
                  </a:extLst>
                </a:gridCol>
              </a:tblGrid>
              <a:tr h="272453">
                <a:tc>
                  <a:txBody>
                    <a:bodyPr/>
                    <a:lstStyle/>
                    <a:p>
                      <a:pPr marL="5715" marR="444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時間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工作項目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說明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939070"/>
                  </a:ext>
                </a:extLst>
              </a:tr>
              <a:tr h="989482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09:00-09:30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評鑑委員到校</a:t>
                      </a:r>
                    </a:p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評鑑委員預備會議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委員到校先行溝通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參閱及討論待釐清事項之回復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確認日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進修部晤談名單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確認觀摩課程及教學設備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5952180"/>
                  </a:ext>
                </a:extLst>
              </a:tr>
              <a:tr h="5946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09:30-10:30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受評單位簡報及QA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受評單位簡報及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QA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含進修部及所有學制概況簡報）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待釐清事項補充說明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6482506"/>
                  </a:ext>
                </a:extLst>
              </a:tr>
              <a:tr h="272453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10:30-12:00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查閱資料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進行查閱評鑑相關佐證資料（日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進修部資料）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196303"/>
                  </a:ext>
                </a:extLst>
              </a:tr>
              <a:tr h="272453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12:00-13:00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午餐及討論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82550" indent="0" algn="ctr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6661448"/>
                  </a:ext>
                </a:extLst>
              </a:tr>
              <a:tr h="272453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13:00-14:00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教學觀摩與設施參訪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參觀教學活動與設施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2915787"/>
                  </a:ext>
                </a:extLst>
              </a:tr>
              <a:tr h="682121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14:00-15:30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教師與行政人員代表或系所主管晤談</a:t>
                      </a: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評鑑委員與教師、行政人員及學生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2648923"/>
                  </a:ext>
                </a:extLst>
              </a:tr>
              <a:tr h="594600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15:30-16:00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學校補充說明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資料查證與確認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受評單位就評鑑佐證資料進行補充說明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評鑑委員可就內容有疑義者與受評單位溝通、釐清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8687639"/>
                  </a:ext>
                </a:extLst>
              </a:tr>
              <a:tr h="272453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16:00-16:30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(一)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3843895"/>
                  </a:ext>
                </a:extLst>
              </a:tr>
              <a:tr h="272453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16:30-17:00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評鑑委員與受評單位進行雙向溝通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512862"/>
                  </a:ext>
                </a:extLst>
              </a:tr>
              <a:tr h="802552">
                <a:tc>
                  <a:txBody>
                    <a:bodyPr/>
                    <a:lstStyle/>
                    <a:p>
                      <a:pPr marL="571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17:00-18:00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(二)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評鑑委員進行討論與撰寫報告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必要時，評鑑委員得就有疑異處再與受評單位進行溝通、釐清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327033"/>
                  </a:ext>
                </a:extLst>
              </a:tr>
              <a:tr h="272453">
                <a:tc>
                  <a:txBody>
                    <a:bodyPr/>
                    <a:lstStyle/>
                    <a:p>
                      <a:pPr marL="5715" marR="190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賦歸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評鑑委員離校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30861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12749"/>
                  </a:ext>
                </a:extLst>
              </a:tr>
            </a:tbl>
          </a:graphicData>
        </a:graphic>
      </p:graphicFrame>
      <p:sp>
        <p:nvSpPr>
          <p:cNvPr id="6" name="標題 1"/>
          <p:cNvSpPr txBox="1">
            <a:spLocks/>
          </p:cNvSpPr>
          <p:nvPr/>
        </p:nvSpPr>
        <p:spPr>
          <a:xfrm>
            <a:off x="116632" y="829930"/>
            <a:ext cx="6624736" cy="13867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弘光科技大學</a:t>
            </a:r>
            <a:endParaRPr lang="en-US" altLang="zh-TW" sz="2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大專校院教學品保服務計畫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實地評鑑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日程表</a:t>
            </a:r>
            <a:endParaRPr lang="zh-TW" altLang="en-US" sz="2600" dirty="0">
              <a:solidFill>
                <a:srgbClr val="10386B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83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32656" y="2279065"/>
            <a:ext cx="6225090" cy="84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受評單位：學士後護理系</a:t>
            </a: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　　間：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 </a:t>
            </a:r>
            <a:r>
              <a:rPr lang="en-US" altLang="zh-TW" sz="1350" b="1" kern="0" dirty="0" err="1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DAY1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) 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03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17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星期二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　　點：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棟護理大樓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000601"/>
              </p:ext>
            </p:extLst>
          </p:nvPr>
        </p:nvGraphicFramePr>
        <p:xfrm>
          <a:off x="396000" y="3152799"/>
          <a:ext cx="6066000" cy="547632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42400">
                  <a:extLst>
                    <a:ext uri="{9D8B030D-6E8A-4147-A177-3AD203B41FA5}">
                      <a16:colId xmlns:a16="http://schemas.microsoft.com/office/drawing/2014/main" val="2733639679"/>
                    </a:ext>
                  </a:extLst>
                </a:gridCol>
                <a:gridCol w="2048400">
                  <a:extLst>
                    <a:ext uri="{9D8B030D-6E8A-4147-A177-3AD203B41FA5}">
                      <a16:colId xmlns:a16="http://schemas.microsoft.com/office/drawing/2014/main" val="3304044085"/>
                    </a:ext>
                  </a:extLst>
                </a:gridCol>
                <a:gridCol w="3175200">
                  <a:extLst>
                    <a:ext uri="{9D8B030D-6E8A-4147-A177-3AD203B41FA5}">
                      <a16:colId xmlns:a16="http://schemas.microsoft.com/office/drawing/2014/main" val="11157892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marL="5715" marR="444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時間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工作項目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說明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160386"/>
                  </a:ext>
                </a:extLst>
              </a:tr>
              <a:tr h="90956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09:00-09:30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評鑑委員到校</a:t>
                      </a:r>
                    </a:p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評鑑委員預備會議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委員到校先行溝通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參閱及討論待釐清事項之回復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確認</a:t>
                      </a:r>
                      <a:r>
                        <a:rPr lang="zh-TW" sz="9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日</a:t>
                      </a:r>
                      <a:r>
                        <a:rPr lang="zh-TW" altLang="en-US" sz="9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間</a:t>
                      </a:r>
                      <a:r>
                        <a:rPr lang="zh-TW" sz="95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部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晤談名單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確認觀摩課程及教學設備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1860043"/>
                  </a:ext>
                </a:extLst>
              </a:tr>
              <a:tr h="550508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09:30-10:30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受評單位簡報及QA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受評單位簡報及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QA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含進修部及所有學制概況簡報）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待釐清事項補充說明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268918"/>
                  </a:ext>
                </a:extLst>
              </a:tr>
              <a:tr h="503561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10:30-12:00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查閱資料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進行查閱評鑑相關佐證資料（日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進修部資料）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9483852"/>
                  </a:ext>
                </a:extLst>
              </a:tr>
              <a:tr h="251788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12:00-13:00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午餐及討論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82550" indent="0" algn="ctr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024025"/>
                  </a:ext>
                </a:extLst>
              </a:tr>
              <a:tr h="251788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13:00-14:00</a:t>
                      </a:r>
                      <a:endParaRPr lang="zh-TW" sz="95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教學觀摩與設施參訪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參觀教學活動與設施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179525"/>
                  </a:ext>
                </a:extLst>
              </a:tr>
              <a:tr h="569894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14:00-15:30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教師與行政人員代表或系所主管晤談</a:t>
                      </a: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評鑑委員與教師、行政人員及學生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306665"/>
                  </a:ext>
                </a:extLst>
              </a:tr>
              <a:tr h="676514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15:30-16:00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學校補充說明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資料查證與確認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受評單位就評鑑佐證資料進行補充說明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評鑑委員可就內容有疑義者與受評單位溝通、釐清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3219434"/>
                  </a:ext>
                </a:extLst>
              </a:tr>
              <a:tr h="251788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16:00-16:30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(一)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5731259"/>
                  </a:ext>
                </a:extLst>
              </a:tr>
              <a:tr h="251788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16:30-17:00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評鑑委員與受評單位進行雙向溝通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421622"/>
                  </a:ext>
                </a:extLst>
              </a:tr>
              <a:tr h="755348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17:00-18:00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(二)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評鑑委員進行討論與撰寫報告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必要時，評鑑委員得就有疑異處再與受評單位進行溝通、釐清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581896"/>
                  </a:ext>
                </a:extLst>
              </a:tr>
              <a:tr h="251788">
                <a:tc>
                  <a:txBody>
                    <a:bodyPr/>
                    <a:lstStyle/>
                    <a:p>
                      <a:pPr marL="5715" marR="190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賦歸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評鑑委員離校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677565"/>
                  </a:ext>
                </a:extLst>
              </a:tr>
            </a:tbl>
          </a:graphicData>
        </a:graphic>
      </p:graphicFrame>
      <p:sp>
        <p:nvSpPr>
          <p:cNvPr id="6" name="標題 1"/>
          <p:cNvSpPr txBox="1">
            <a:spLocks/>
          </p:cNvSpPr>
          <p:nvPr/>
        </p:nvSpPr>
        <p:spPr>
          <a:xfrm>
            <a:off x="116632" y="829930"/>
            <a:ext cx="6624736" cy="13867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弘光科技大學</a:t>
            </a:r>
            <a:endParaRPr lang="en-US" altLang="zh-TW" sz="2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大專校院教學品保服務計畫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實地評鑑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日程表</a:t>
            </a:r>
            <a:endParaRPr lang="zh-TW" altLang="en-US" sz="2600" dirty="0">
              <a:solidFill>
                <a:srgbClr val="10386B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786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32656" y="2262619"/>
            <a:ext cx="6225090" cy="818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受評單位：學士後護理系</a:t>
            </a: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　　間</a:t>
            </a:r>
            <a:r>
              <a:rPr lang="zh-TW" altLang="en-US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 </a:t>
            </a:r>
            <a:r>
              <a:rPr lang="en-US" altLang="zh-TW" sz="1350" b="1" kern="0" dirty="0" err="1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DAY2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) 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03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18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星期三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en-US" altLang="zh-TW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 </a:t>
            </a:r>
            <a:r>
              <a:rPr lang="zh-TW" altLang="en-US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實習評鑑 </a:t>
            </a:r>
            <a:r>
              <a:rPr lang="en-US" altLang="zh-TW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</a:p>
          <a:p>
            <a:pPr>
              <a:spcBef>
                <a:spcPts val="400"/>
              </a:spcBef>
            </a:pPr>
            <a:r>
              <a:rPr lang="zh-TW" altLang="en-US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　　點：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r>
              <a:rPr lang="zh-TW" altLang="en-US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棟護理大樓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</a:t>
            </a:r>
            <a:r>
              <a:rPr lang="zh-TW" altLang="en-US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</a:t>
            </a:r>
            <a:endParaRPr lang="zh-TW" altLang="en-US" sz="1350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290061"/>
              </p:ext>
            </p:extLst>
          </p:nvPr>
        </p:nvGraphicFramePr>
        <p:xfrm>
          <a:off x="396000" y="3152801"/>
          <a:ext cx="6066000" cy="3636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42400">
                  <a:extLst>
                    <a:ext uri="{9D8B030D-6E8A-4147-A177-3AD203B41FA5}">
                      <a16:colId xmlns:a16="http://schemas.microsoft.com/office/drawing/2014/main" val="2550018465"/>
                    </a:ext>
                  </a:extLst>
                </a:gridCol>
                <a:gridCol w="2048400">
                  <a:extLst>
                    <a:ext uri="{9D8B030D-6E8A-4147-A177-3AD203B41FA5}">
                      <a16:colId xmlns:a16="http://schemas.microsoft.com/office/drawing/2014/main" val="4282732773"/>
                    </a:ext>
                  </a:extLst>
                </a:gridCol>
                <a:gridCol w="3175200">
                  <a:extLst>
                    <a:ext uri="{9D8B030D-6E8A-4147-A177-3AD203B41FA5}">
                      <a16:colId xmlns:a16="http://schemas.microsoft.com/office/drawing/2014/main" val="2684035418"/>
                    </a:ext>
                  </a:extLst>
                </a:gridCol>
              </a:tblGrid>
              <a:tr h="285786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時間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工作項目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說明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469075"/>
                  </a:ext>
                </a:extLst>
              </a:tr>
              <a:tr h="40947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09:00-09:30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評鑑委員到校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評鑑委員預備會議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委員到校先行溝通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520043"/>
                  </a:ext>
                </a:extLst>
              </a:tr>
              <a:tr h="326617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09:30-10:10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受評單位簡報及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QA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10668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受評單位針對實習場域之實習內容及現況進行說明及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QA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760272"/>
                  </a:ext>
                </a:extLst>
              </a:tr>
              <a:tr h="326617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10:10 -12:30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查閱資料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10668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進行查閱評鑑相關佐證資料（實習相關資料）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113108"/>
                  </a:ext>
                </a:extLst>
              </a:tr>
              <a:tr h="285786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12:30-13:30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午餐及討論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699713"/>
                  </a:ext>
                </a:extLst>
              </a:tr>
              <a:tr h="326617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13:30-14:30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實習教師、實習學生代表晤談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10668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評鑑委員與實習教師、實習學生代表晤談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104525"/>
                  </a:ext>
                </a:extLst>
              </a:tr>
              <a:tr h="40947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14:30-15:00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學校補充說明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資料查證與確認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10668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受評單位就評鑑佐證資料進行補充說明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  <a:p>
                      <a:pPr marL="72000" marR="10668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評鑑委員可就內容有疑義者與受評單位溝通、釐清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637310"/>
                  </a:ext>
                </a:extLst>
              </a:tr>
              <a:tr h="326617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15:00-15:30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一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10668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評鑑委員進行討論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648411"/>
                  </a:ext>
                </a:extLst>
              </a:tr>
              <a:tr h="326617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15:30-16:00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綜合座談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視需要辦理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10668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評鑑委員與受評單位進行雙向溝通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973065"/>
                  </a:ext>
                </a:extLst>
              </a:tr>
              <a:tr h="326617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16:00-17:00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0645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二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10668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‧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評鑑委員進行討論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8408820"/>
                  </a:ext>
                </a:extLst>
              </a:tr>
              <a:tr h="285786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賦歸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評鑑委員離校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30861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807192"/>
                  </a:ext>
                </a:extLst>
              </a:tr>
            </a:tbl>
          </a:graphicData>
        </a:graphic>
      </p:graphicFrame>
      <p:sp>
        <p:nvSpPr>
          <p:cNvPr id="6" name="標題 1"/>
          <p:cNvSpPr txBox="1">
            <a:spLocks/>
          </p:cNvSpPr>
          <p:nvPr/>
        </p:nvSpPr>
        <p:spPr>
          <a:xfrm>
            <a:off x="116632" y="829930"/>
            <a:ext cx="6624736" cy="13867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弘光科技大學</a:t>
            </a:r>
            <a:endParaRPr lang="en-US" altLang="zh-TW" sz="2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大專校院教學品保服務計畫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實地評鑑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日程表</a:t>
            </a:r>
            <a:endParaRPr lang="zh-TW" altLang="en-US" sz="2600" dirty="0">
              <a:solidFill>
                <a:srgbClr val="10386B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303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32656" y="2288704"/>
            <a:ext cx="6225090" cy="841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受評單位：護理科</a:t>
            </a: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　　間：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 </a:t>
            </a:r>
            <a:r>
              <a:rPr lang="en-US" altLang="zh-TW" sz="1350" b="1" kern="0" dirty="0" err="1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DAY1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) 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03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23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星期一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　　點：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棟護理大樓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143827"/>
              </p:ext>
            </p:extLst>
          </p:nvPr>
        </p:nvGraphicFramePr>
        <p:xfrm>
          <a:off x="396000" y="3153400"/>
          <a:ext cx="6066000" cy="5400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42400">
                  <a:extLst>
                    <a:ext uri="{9D8B030D-6E8A-4147-A177-3AD203B41FA5}">
                      <a16:colId xmlns:a16="http://schemas.microsoft.com/office/drawing/2014/main" val="4074582351"/>
                    </a:ext>
                  </a:extLst>
                </a:gridCol>
                <a:gridCol w="1974576">
                  <a:extLst>
                    <a:ext uri="{9D8B030D-6E8A-4147-A177-3AD203B41FA5}">
                      <a16:colId xmlns:a16="http://schemas.microsoft.com/office/drawing/2014/main" val="297993925"/>
                    </a:ext>
                  </a:extLst>
                </a:gridCol>
                <a:gridCol w="3249024">
                  <a:extLst>
                    <a:ext uri="{9D8B030D-6E8A-4147-A177-3AD203B41FA5}">
                      <a16:colId xmlns:a16="http://schemas.microsoft.com/office/drawing/2014/main" val="3106261033"/>
                    </a:ext>
                  </a:extLst>
                </a:gridCol>
              </a:tblGrid>
              <a:tr h="313649">
                <a:tc>
                  <a:txBody>
                    <a:bodyPr/>
                    <a:lstStyle/>
                    <a:p>
                      <a:pPr marL="5715" marR="444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時間</a:t>
                      </a:r>
                      <a:endParaRPr lang="zh-TW" sz="1000" b="1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工作項目</a:t>
                      </a:r>
                      <a:endParaRPr lang="zh-TW" sz="1000" b="1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說明</a:t>
                      </a:r>
                      <a:endParaRPr lang="zh-TW" sz="1000" b="1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940395"/>
                  </a:ext>
                </a:extLst>
              </a:tr>
              <a:tr h="925403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09:00-09:30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評鑑委員到校</a:t>
                      </a:r>
                    </a:p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評鑑委員預備會議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委員到校先行溝通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參閱及討論待釐清事項之回復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確認</a:t>
                      </a:r>
                      <a:r>
                        <a:rPr lang="zh-TW" sz="10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日</a:t>
                      </a:r>
                      <a:r>
                        <a:rPr lang="zh-TW" altLang="en-US" sz="10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間</a:t>
                      </a:r>
                      <a:r>
                        <a:rPr lang="zh-TW" sz="10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部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晤談名單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確認觀摩課程及教學設備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9079466"/>
                  </a:ext>
                </a:extLst>
              </a:tr>
              <a:tr h="451207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09:30-10:30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受評單位簡報及QA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受評單位簡報及</a:t>
                      </a: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QA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含進修部及所有學制概況簡報）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待釐清事項補充說明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088802"/>
                  </a:ext>
                </a:extLst>
              </a:tr>
              <a:tr h="313649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10:30-12:00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查閱資料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進行查閱評鑑相關佐證資料（日</a:t>
                      </a: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進修部資料）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245837"/>
                  </a:ext>
                </a:extLst>
              </a:tr>
              <a:tr h="313649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12:00-13:00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午餐及討論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marR="82550" indent="0" algn="ctr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0735364"/>
                  </a:ext>
                </a:extLst>
              </a:tr>
              <a:tr h="313649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13:00-14:00</a:t>
                      </a:r>
                      <a:endParaRPr lang="zh-TW" sz="10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教學觀摩與設施參訪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參觀教學活動與設施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027442"/>
                  </a:ext>
                </a:extLst>
              </a:tr>
              <a:tr h="68832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14:00-15:30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教師與行政人員代表或系所主管晤談</a:t>
                      </a: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學生</a:t>
                      </a: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評鑑委員與教師、行政人員及學生</a:t>
                      </a: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畢業生代表晤談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9066374"/>
                  </a:ext>
                </a:extLst>
              </a:tr>
              <a:tr h="451207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15:30-16:00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學校補充說明</a:t>
                      </a: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/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資料查證與確認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受評單位就評鑑佐證資料進行補充說明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評鑑委員可就內容有疑義者與受評單位溝通、釐清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4602603"/>
                  </a:ext>
                </a:extLst>
              </a:tr>
              <a:tr h="313649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16:00-16:30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(一)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7614608"/>
                  </a:ext>
                </a:extLst>
              </a:tr>
              <a:tr h="313649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16:30-17:00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評鑑委員與受評單位進行雙向溝通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5271071"/>
                  </a:ext>
                </a:extLst>
              </a:tr>
              <a:tr h="68832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17:00-18:00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(二)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評鑑委員進行討論與撰寫報告</a:t>
                      </a:r>
                    </a:p>
                    <a:p>
                      <a:pPr marL="72000" marR="82550" indent="0" algn="just" eaLnBrk="0" hangingPunct="0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必要時，評鑑委員得就有疑異處再與受評單位進行溝通、釐清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669529"/>
                  </a:ext>
                </a:extLst>
              </a:tr>
              <a:tr h="313649">
                <a:tc>
                  <a:txBody>
                    <a:bodyPr/>
                    <a:lstStyle/>
                    <a:p>
                      <a:pPr marL="0" marR="1905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賦歸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評鑑委員離校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0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906295"/>
                  </a:ext>
                </a:extLst>
              </a:tr>
            </a:tbl>
          </a:graphicData>
        </a:graphic>
      </p:graphicFrame>
      <p:sp>
        <p:nvSpPr>
          <p:cNvPr id="6" name="標題 1"/>
          <p:cNvSpPr txBox="1">
            <a:spLocks/>
          </p:cNvSpPr>
          <p:nvPr/>
        </p:nvSpPr>
        <p:spPr>
          <a:xfrm>
            <a:off x="116632" y="829930"/>
            <a:ext cx="6624736" cy="13867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弘光科技大學</a:t>
            </a:r>
            <a:endParaRPr lang="en-US" altLang="zh-TW" sz="2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大專校院教學品保服務計畫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實地評鑑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日程表</a:t>
            </a:r>
            <a:endParaRPr lang="zh-TW" altLang="en-US" sz="2600" dirty="0">
              <a:solidFill>
                <a:srgbClr val="10386B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4203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32656" y="2334627"/>
            <a:ext cx="6012406" cy="818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受評單位：護理科</a:t>
            </a: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　　間：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 </a:t>
            </a:r>
            <a:r>
              <a:rPr lang="en-US" altLang="zh-TW" sz="1350" b="1" kern="0" dirty="0" err="1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DAY2</a:t>
            </a:r>
            <a:r>
              <a:rPr lang="en-US" altLang="zh-TW" sz="1350" b="1" kern="0" dirty="0" smtClean="0">
                <a:solidFill>
                  <a:schemeClr val="accent6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) 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03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24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星期二</a:t>
            </a:r>
            <a:r>
              <a:rPr lang="en-US" altLang="zh-TW" sz="1350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en-US" altLang="zh-TW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 </a:t>
            </a:r>
            <a:r>
              <a:rPr lang="zh-TW" altLang="en-US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實習</a:t>
            </a:r>
            <a:r>
              <a:rPr lang="zh-TW" altLang="en-US" sz="1350" b="1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場域</a:t>
            </a:r>
            <a:r>
              <a:rPr lang="zh-TW" altLang="en-US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評鑑 </a:t>
            </a:r>
            <a:r>
              <a:rPr lang="en-US" altLang="zh-TW" sz="135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endParaRPr lang="zh-TW" altLang="en-US" sz="1350" b="1" kern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　　點：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棟護理大樓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</a:t>
            </a:r>
            <a:r>
              <a:rPr lang="en-US" altLang="zh-TW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</a:t>
            </a:r>
            <a:r>
              <a:rPr lang="zh-TW" altLang="en-US" sz="1350" kern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會議室及實習場域地點</a:t>
            </a: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756344"/>
              </p:ext>
            </p:extLst>
          </p:nvPr>
        </p:nvGraphicFramePr>
        <p:xfrm>
          <a:off x="396000" y="3189424"/>
          <a:ext cx="6066000" cy="39165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42400">
                  <a:extLst>
                    <a:ext uri="{9D8B030D-6E8A-4147-A177-3AD203B41FA5}">
                      <a16:colId xmlns:a16="http://schemas.microsoft.com/office/drawing/2014/main" val="4088257752"/>
                    </a:ext>
                  </a:extLst>
                </a:gridCol>
                <a:gridCol w="2048400">
                  <a:extLst>
                    <a:ext uri="{9D8B030D-6E8A-4147-A177-3AD203B41FA5}">
                      <a16:colId xmlns:a16="http://schemas.microsoft.com/office/drawing/2014/main" val="2595279190"/>
                    </a:ext>
                  </a:extLst>
                </a:gridCol>
                <a:gridCol w="3175200">
                  <a:extLst>
                    <a:ext uri="{9D8B030D-6E8A-4147-A177-3AD203B41FA5}">
                      <a16:colId xmlns:a16="http://schemas.microsoft.com/office/drawing/2014/main" val="3101590665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時間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工作項目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b="1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說明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9146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09:00-9:30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評鑑委員到校</a:t>
                      </a:r>
                    </a:p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評鑑委員預備會議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委員到校先行溝通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054513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09:30-12:00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臨床實習場域進行訪評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進行訪評、查閱相關資料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參訪實習設施、教學觀摩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評鑑委員與實習教師、實習場域代表及實習學生代表晤談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資料查證與確認、實習單位補充說明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613974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12:00-13:00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午餐及討論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44969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13:00-15:30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臨床實習場域進行訪評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進行訪評、查閱相關資料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參訪實習設施、教學觀摩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評鑑委員與實習教師、實習場域代表及實習學生代表晤談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資料查證與確認、實習單位補充說明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1436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15:30-16:00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(一)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54118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16:00-16:30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綜合座談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視需要辦理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評鑑委員與受評單位進行雙向溝通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95363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16:30-18:00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評鑑委員共識會議</a:t>
                      </a: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(二)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評鑑委員進行討論與撰寫報告</a:t>
                      </a:r>
                    </a:p>
                    <a:p>
                      <a:pPr marL="72000" indent="0" algn="just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‧</a:t>
                      </a:r>
                      <a:r>
                        <a:rPr lang="zh-TW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必要時，評鑑委員得就有疑義處再與受評單位進行溝通、釐清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6239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marL="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賦歸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 err="1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評鑑委員離校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tc>
                  <a:txBody>
                    <a:bodyPr/>
                    <a:lstStyle/>
                    <a:p>
                      <a:pPr marL="308610" algn="ctr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US" sz="95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95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標楷體" panose="03000509000000000000" pitchFamily="65" charset="-12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EA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354849"/>
                  </a:ext>
                </a:extLst>
              </a:tr>
            </a:tbl>
          </a:graphicData>
        </a:graphic>
      </p:graphicFrame>
      <p:sp>
        <p:nvSpPr>
          <p:cNvPr id="6" name="標題 1"/>
          <p:cNvSpPr txBox="1">
            <a:spLocks/>
          </p:cNvSpPr>
          <p:nvPr/>
        </p:nvSpPr>
        <p:spPr>
          <a:xfrm>
            <a:off x="116632" y="829930"/>
            <a:ext cx="6624736" cy="138676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弘光科技大學</a:t>
            </a:r>
            <a:endParaRPr lang="en-US" altLang="zh-TW" sz="2600" b="1" dirty="0" smtClean="0">
              <a:solidFill>
                <a:srgbClr val="003B83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大專校院教學品保服務計畫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【</a:t>
            </a: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實地評鑑</a:t>
            </a:r>
            <a:r>
              <a:rPr lang="en-US" altLang="zh-TW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】</a:t>
            </a:r>
          </a:p>
          <a:p>
            <a:pPr>
              <a:spcBef>
                <a:spcPts val="400"/>
              </a:spcBef>
            </a:pPr>
            <a:r>
              <a:rPr lang="zh-TW" altLang="en-US" sz="2600" b="1" dirty="0" smtClean="0">
                <a:solidFill>
                  <a:srgbClr val="003B83"/>
                </a:solidFill>
                <a:latin typeface="Adobe 繁黑體 Std B" panose="020B0700000000000000" pitchFamily="34" charset="-120"/>
                <a:ea typeface="Adobe 繁黑體 Std B" panose="020B0700000000000000" pitchFamily="34" charset="-120"/>
              </a:rPr>
              <a:t>日程表</a:t>
            </a:r>
            <a:endParaRPr lang="zh-TW" altLang="en-US" sz="2600" dirty="0">
              <a:solidFill>
                <a:srgbClr val="10386B"/>
              </a:solidFill>
              <a:latin typeface="Adobe 繁黑體 Std B" panose="020B0700000000000000" pitchFamily="34" charset="-120"/>
              <a:ea typeface="Adobe 繁黑體 Std B" panose="020B07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290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2338</Words>
  <Application>Microsoft Office PowerPoint</Application>
  <PresentationFormat>A4 紙張 (210x297 公釐)</PresentationFormat>
  <Paragraphs>447</Paragraphs>
  <Slides>8</Slides>
  <Notes>8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Adobe 繁黑體 Std B</vt:lpstr>
      <vt:lpstr>微軟正黑體</vt:lpstr>
      <vt:lpstr>新細明體</vt:lpstr>
      <vt:lpstr>標楷體</vt:lpstr>
      <vt:lpstr>Arial</vt:lpstr>
      <vt:lpstr>Calibri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46</cp:revision>
  <cp:lastPrinted>2019-10-30T09:28:16Z</cp:lastPrinted>
  <dcterms:created xsi:type="dcterms:W3CDTF">2019-10-30T08:16:02Z</dcterms:created>
  <dcterms:modified xsi:type="dcterms:W3CDTF">2026-03-03T02:39:52Z</dcterms:modified>
</cp:coreProperties>
</file>